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3" r:id="rId2"/>
    <p:sldId id="418" r:id="rId3"/>
    <p:sldId id="318" r:id="rId4"/>
    <p:sldId id="371" r:id="rId5"/>
    <p:sldId id="389" r:id="rId6"/>
    <p:sldId id="398" r:id="rId7"/>
    <p:sldId id="399" r:id="rId8"/>
    <p:sldId id="420" r:id="rId9"/>
    <p:sldId id="443" r:id="rId10"/>
    <p:sldId id="444" r:id="rId11"/>
    <p:sldId id="415" r:id="rId12"/>
    <p:sldId id="424" r:id="rId13"/>
    <p:sldId id="425" r:id="rId14"/>
    <p:sldId id="427" r:id="rId15"/>
    <p:sldId id="428" r:id="rId16"/>
    <p:sldId id="437" r:id="rId17"/>
    <p:sldId id="438" r:id="rId18"/>
    <p:sldId id="429" r:id="rId19"/>
    <p:sldId id="430" r:id="rId20"/>
    <p:sldId id="431" r:id="rId21"/>
    <p:sldId id="441" r:id="rId22"/>
    <p:sldId id="442" r:id="rId23"/>
    <p:sldId id="392" r:id="rId24"/>
    <p:sldId id="421" r:id="rId25"/>
    <p:sldId id="422" r:id="rId26"/>
    <p:sldId id="423" r:id="rId27"/>
    <p:sldId id="413" r:id="rId28"/>
    <p:sldId id="411" r:id="rId29"/>
    <p:sldId id="412" r:id="rId30"/>
    <p:sldId id="316" r:id="rId31"/>
    <p:sldId id="359" r:id="rId32"/>
    <p:sldId id="388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FF00FF"/>
    <a:srgbClr val="0000CC"/>
    <a:srgbClr val="CC33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37" autoAdjust="0"/>
  </p:normalViewPr>
  <p:slideViewPr>
    <p:cSldViewPr>
      <p:cViewPr>
        <p:scale>
          <a:sx n="77" d="100"/>
          <a:sy n="77" d="100"/>
        </p:scale>
        <p:origin x="-7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8D362-A94C-4BEB-8BD3-3D5E8781CD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8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481F2E6-7A4C-4B69-9251-30F7773A0445}" type="slidenum">
              <a:rPr lang="en-US" sz="1200">
                <a:latin typeface="Arial" charset="0"/>
                <a:cs typeface="Arial" charset="0"/>
              </a:rPr>
              <a:pPr algn="r" eaLnBrk="1" hangingPunct="1"/>
              <a:t>32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864EB-A187-4F86-B746-29C13BEBD2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AC3C7-EA51-43E1-A498-B1C232AE52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0A5E1-FADD-4CAA-955A-9119048D71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61FA1-6E05-4CE8-8014-011E720A7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C9BC76-4465-4AD9-9475-E236DA261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3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2E597-7E95-48F4-BB32-18A592376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7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39040-3B6B-45F8-BC51-C5AEDE0B4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2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8C8D8-C3B7-44FD-9C5B-77F6D7A8D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C0E90-608C-4758-B5AE-FAF6BE7EB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5ADB9-D6B6-4678-957B-9FA2D0352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6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C4045-C8E9-4AE3-BE5B-DFAA4FBC48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F0EF0-7236-4D9F-A441-1FBD9530E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4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C9E30-253A-4F7A-9290-84BC18E3D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8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E103CB-32AB-42FD-8E1B-5868C22179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hyperlink" Target="Van%20H&#243;a%20Ti-t%20Ki-m%20&#208;i-n%20-%20YouTube.flv" TargetMode="Externa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gif"/><Relationship Id="rId3" Type="http://schemas.openxmlformats.org/officeDocument/2006/relationships/audio" Target="../media/audio2.wav"/><Relationship Id="rId7" Type="http://schemas.openxmlformats.org/officeDocument/2006/relationships/image" Target="../media/image74.png"/><Relationship Id="rId12" Type="http://schemas.openxmlformats.org/officeDocument/2006/relationships/image" Target="../media/image7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gif"/><Relationship Id="rId4" Type="http://schemas.openxmlformats.org/officeDocument/2006/relationships/image" Target="../media/image71.jpeg"/><Relationship Id="rId9" Type="http://schemas.openxmlformats.org/officeDocument/2006/relationships/image" Target="../media/image76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gif"/><Relationship Id="rId3" Type="http://schemas.openxmlformats.org/officeDocument/2006/relationships/audio" Target="../media/audio2.wav"/><Relationship Id="rId7" Type="http://schemas.openxmlformats.org/officeDocument/2006/relationships/image" Target="../media/image74.png"/><Relationship Id="rId12" Type="http://schemas.openxmlformats.org/officeDocument/2006/relationships/image" Target="../media/image7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gif"/><Relationship Id="rId4" Type="http://schemas.openxmlformats.org/officeDocument/2006/relationships/image" Target="../media/image71.jpeg"/><Relationship Id="rId9" Type="http://schemas.openxmlformats.org/officeDocument/2006/relationships/image" Target="../media/image76.gif"/><Relationship Id="rId14" Type="http://schemas.openxmlformats.org/officeDocument/2006/relationships/hyperlink" Target="Bai%2048%20thao%20giang.p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B&#192;I%20D&#7920;%20THI%20D&#7840;Y%20H&#7884;C%20T&#205;CH%20H&#7906;P%20-M&#212;N%20C&#212;NG%20NGH&#7878;\V&#259;n%20h&#243;a%20Ti&#7871;t%20ki&#7879;m%20&#273;i&#7879;n%20t&#7841;i%20MISA.mp4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5.png"/><Relationship Id="rId2" Type="http://schemas.openxmlformats.org/officeDocument/2006/relationships/audio" Target="file:///C:\Documents%20and%20Settings\Welcome\Desktop\GiaoAn%20%20hgh\La%20Ragazza%20Di%20Bube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8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d_190611l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0"/>
            <a:ext cx="3105150" cy="3286125"/>
          </a:xfrm>
          <a:noFill/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635000" y="1981200"/>
            <a:ext cx="7899400" cy="401357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 err="1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NhiÖt</a:t>
            </a:r>
            <a:r>
              <a:rPr lang="en-US" sz="36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600" kern="10" dirty="0" err="1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liÖt</a:t>
            </a:r>
            <a:r>
              <a:rPr lang="en-US" sz="36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600" kern="10" dirty="0" err="1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chµo</a:t>
            </a:r>
            <a:r>
              <a:rPr lang="en-US" sz="36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600" kern="10" dirty="0" err="1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mõng</a:t>
            </a:r>
            <a:endParaRPr lang="en-US" sz="3600" kern="10" dirty="0">
              <a:ln w="952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.VnArial" pitchFamily="34" charset="0"/>
            </a:endParaRPr>
          </a:p>
          <a:p>
            <a:pPr algn="ctr"/>
            <a:r>
              <a:rPr lang="en-US" sz="36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600" kern="10" dirty="0" err="1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QUý</a:t>
            </a:r>
            <a:r>
              <a:rPr lang="en-US" sz="36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600" kern="10" dirty="0" err="1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thÇy</a:t>
            </a:r>
            <a:r>
              <a:rPr lang="en-US" sz="36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 c« </a:t>
            </a:r>
            <a:r>
              <a:rPr lang="en-US" sz="3600" kern="10" dirty="0" err="1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gi¸o</a:t>
            </a:r>
            <a:r>
              <a:rPr lang="en-US" sz="36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600" kern="10" dirty="0" err="1" smtClean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vÒ</a:t>
            </a:r>
            <a:r>
              <a:rPr lang="en-US" sz="3600" kern="10" dirty="0" smtClean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600" kern="10" dirty="0" err="1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dù</a:t>
            </a:r>
            <a:r>
              <a:rPr lang="en-US" sz="3600" kern="10" dirty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600" kern="10" dirty="0" err="1" smtClean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Giê</a:t>
            </a:r>
            <a:r>
              <a:rPr lang="en-US" sz="3600" kern="10" dirty="0" smtClean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 </a:t>
            </a:r>
            <a:endParaRPr lang="en-US" sz="3600" kern="10" dirty="0">
              <a:ln w="952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381000" y="5410200"/>
            <a:ext cx="304800" cy="304800"/>
          </a:xfrm>
          <a:prstGeom prst="star5">
            <a:avLst/>
          </a:prstGeom>
          <a:solidFill>
            <a:srgbClr val="FF6600"/>
          </a:solidFill>
          <a:ln w="9525" cap="sq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1524000" y="5867400"/>
            <a:ext cx="304800" cy="304800"/>
          </a:xfrm>
          <a:prstGeom prst="star5">
            <a:avLst/>
          </a:prstGeom>
          <a:solidFill>
            <a:srgbClr val="FF6600"/>
          </a:solidFill>
          <a:ln w="9525" cap="sq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4191000" y="6172200"/>
            <a:ext cx="304800" cy="304800"/>
          </a:xfrm>
          <a:prstGeom prst="star5">
            <a:avLst/>
          </a:prstGeom>
          <a:solidFill>
            <a:srgbClr val="FF6600"/>
          </a:solidFill>
          <a:ln w="9525" cap="sq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7" name="AutoShape 7"/>
          <p:cNvSpPr>
            <a:spLocks noChangeArrowheads="1"/>
          </p:cNvSpPr>
          <p:nvPr/>
        </p:nvSpPr>
        <p:spPr bwMode="auto">
          <a:xfrm>
            <a:off x="7086600" y="6019800"/>
            <a:ext cx="304800" cy="304800"/>
          </a:xfrm>
          <a:prstGeom prst="star5">
            <a:avLst/>
          </a:prstGeom>
          <a:solidFill>
            <a:srgbClr val="FF6600"/>
          </a:solidFill>
          <a:ln w="9525" cap="sq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8" name="AutoShape 8"/>
          <p:cNvSpPr>
            <a:spLocks noChangeArrowheads="1"/>
          </p:cNvSpPr>
          <p:nvPr/>
        </p:nvSpPr>
        <p:spPr bwMode="auto">
          <a:xfrm>
            <a:off x="2743200" y="6096000"/>
            <a:ext cx="304800" cy="304800"/>
          </a:xfrm>
          <a:prstGeom prst="star5">
            <a:avLst/>
          </a:prstGeom>
          <a:solidFill>
            <a:srgbClr val="FF6600"/>
          </a:solidFill>
          <a:ln w="9525" cap="sq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9" name="AutoShape 9"/>
          <p:cNvSpPr>
            <a:spLocks noChangeArrowheads="1"/>
          </p:cNvSpPr>
          <p:nvPr/>
        </p:nvSpPr>
        <p:spPr bwMode="auto">
          <a:xfrm>
            <a:off x="5638800" y="6172200"/>
            <a:ext cx="304800" cy="304800"/>
          </a:xfrm>
          <a:prstGeom prst="star5">
            <a:avLst/>
          </a:prstGeom>
          <a:solidFill>
            <a:srgbClr val="FF6600"/>
          </a:solidFill>
          <a:ln w="9525" cap="sq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70" name="AutoShape 10"/>
          <p:cNvSpPr>
            <a:spLocks noChangeArrowheads="1"/>
          </p:cNvSpPr>
          <p:nvPr/>
        </p:nvSpPr>
        <p:spPr bwMode="auto">
          <a:xfrm>
            <a:off x="8458200" y="5486400"/>
            <a:ext cx="304800" cy="304800"/>
          </a:xfrm>
          <a:prstGeom prst="star5">
            <a:avLst/>
          </a:prstGeom>
          <a:solidFill>
            <a:srgbClr val="FF6600"/>
          </a:solidFill>
          <a:ln w="9525" cap="sq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371" name="Picture 11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038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2" name="Picture 12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038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3" name="Picture 13" descr="bar01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58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4" name="Picture 14" descr="bar01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558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324099" y="5029200"/>
            <a:ext cx="484097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kern="10" dirty="0" smtClean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.VnArial" pitchFamily="34" charset="0"/>
              </a:rPr>
              <a:t>M¤N C¤NG NGHÖ 8</a:t>
            </a:r>
            <a:endParaRPr lang="en-US" sz="3200" b="1" i="1" dirty="0" smtClean="0">
              <a:solidFill>
                <a:srgbClr val="0000FF"/>
              </a:solidFill>
              <a:latin typeface=".VnArial" pitchFamily="34" charset="0"/>
            </a:endParaRPr>
          </a:p>
          <a:p>
            <a:pPr>
              <a:spcBef>
                <a:spcPct val="50000"/>
              </a:spcBef>
            </a:pPr>
            <a:endParaRPr lang="en-US" sz="2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62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191 -0.01852 -0.00312 -0.03704 -0.00417 -0.05556 C -0.00486 -0.2456 -0.00486 -0.41898 -0.0125 -0.6037 C -0.01406 -0.69144 -0.01389 -0.65556 -0.01389 -0.71111 " pathEditMode="relative" ptsTypes="fffA">
                                      <p:cBhvr>
                                        <p:cTn id="6" dur="2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191 -0.01852 -0.00312 -0.03704 -0.00417 -0.05556 C -0.00486 -0.2456 -0.00486 -0.41898 -0.0125 -0.6037 C -0.01406 -0.69144 -0.01389 -0.65556 -0.01389 -0.71111 " pathEditMode="relative" ptsTypes="fffA">
                                      <p:cBhvr>
                                        <p:cTn id="8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191 -0.01852 -0.00312 -0.03704 -0.00417 -0.05556 C -0.00486 -0.2456 -0.00486 -0.41898 -0.0125 -0.6037 C -0.01406 -0.69144 -0.01389 -0.65556 -0.01389 -0.71111 " pathEditMode="relative" ptsTypes="fffA">
                                      <p:cBhvr>
                                        <p:cTn id="10" dur="2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191 -0.01852 -0.00312 -0.03704 -0.00417 -0.05556 C -0.00486 -0.2456 -0.00486 -0.41898 -0.0125 -0.6037 C -0.01406 -0.69144 -0.01389 -0.65556 -0.01389 -0.71111 " pathEditMode="relative" ptsTypes="fffA">
                                      <p:cBhvr>
                                        <p:cTn id="12" dur="2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191 -0.01852 -0.00312 -0.03704 -0.00417 -0.05556 C -0.00486 -0.2456 -0.00486 -0.41898 -0.0125 -0.6037 C -0.01406 -0.69144 -0.01389 -0.65556 -0.01389 -0.71111 " pathEditMode="relative" ptsTypes="fffA">
                                      <p:cBhvr>
                                        <p:cTn id="14" dur="2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191 -0.01852 -0.00312 -0.03704 -0.00417 -0.05556 C -0.00486 -0.2456 -0.00486 -0.41898 -0.0125 -0.6037 C -0.01406 -0.69144 -0.01389 -0.65556 -0.01389 -0.71111 " pathEditMode="relative" ptsTypes="fffA">
                                      <p:cBhvr>
                                        <p:cTn id="16" dur="20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191 -0.01852 -0.00312 -0.03704 -0.00417 -0.05556 C -0.00486 -0.2456 -0.00486 -0.41898 -0.0125 -0.6037 C -0.01406 -0.69144 -0.01389 -0.65556 -0.01389 -0.71111 " pathEditMode="relative" ptsTypes="fffA">
                                      <p:cBhvr>
                                        <p:cTn id="18" dur="20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/>
      <p:bldP spid="143364" grpId="1" animBg="1"/>
      <p:bldP spid="143365" grpId="0" animBg="1"/>
      <p:bldP spid="143365" grpId="1" animBg="1"/>
      <p:bldP spid="143366" grpId="0" animBg="1"/>
      <p:bldP spid="143366" grpId="1" animBg="1"/>
      <p:bldP spid="143367" grpId="0" animBg="1"/>
      <p:bldP spid="143367" grpId="1" animBg="1"/>
      <p:bldP spid="143368" grpId="0" animBg="1"/>
      <p:bldP spid="143368" grpId="1" animBg="1"/>
      <p:bldP spid="143369" grpId="0" animBg="1"/>
      <p:bldP spid="143369" grpId="1" animBg="1"/>
      <p:bldP spid="143370" grpId="0" animBg="1"/>
      <p:bldP spid="14337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5" name="Group 5"/>
          <p:cNvGraphicFramePr>
            <a:graphicFrameLocks noGrp="1"/>
          </p:cNvGraphicFramePr>
          <p:nvPr/>
        </p:nvGraphicFramePr>
        <p:xfrm>
          <a:off x="76200" y="838200"/>
          <a:ext cx="9067800" cy="5638799"/>
        </p:xfrm>
        <a:graphic>
          <a:graphicData uri="http://schemas.openxmlformats.org/drawingml/2006/table">
            <a:tbl>
              <a:tblPr/>
              <a:tblGrid>
                <a:gridCol w="5160963"/>
                <a:gridCol w="3906837"/>
              </a:tblGrid>
              <a:tr h="1295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Đồ dùng điện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Điện áp của mạng điện bị giảm xuống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 phát sáng của đèn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Tốc độ quay của quạt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Thời gian đung sôi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 bếp điện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886200" y="2251075"/>
            <a:ext cx="1219200" cy="4203700"/>
            <a:chOff x="2448" y="2087"/>
            <a:chExt cx="768" cy="2241"/>
          </a:xfrm>
        </p:grpSpPr>
        <p:pic>
          <p:nvPicPr>
            <p:cNvPr id="194583" name="Picture 23" descr="denng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8" y="2087"/>
              <a:ext cx="720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84" name="Picture 24" descr="soe12981799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6" y="2832"/>
              <a:ext cx="720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85" name="Picture 25" descr="09_4_27_1058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79" y="3601"/>
              <a:ext cx="720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5621338" y="263842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3300"/>
                </a:solidFill>
                <a:latin typeface="Arial" charset="0"/>
                <a:cs typeface="+mn-cs"/>
              </a:rPr>
              <a:t>Tối hơn</a:t>
            </a: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5621338" y="4124325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3300"/>
                </a:solidFill>
                <a:latin typeface="Arial" charset="0"/>
                <a:cs typeface="+mn-cs"/>
              </a:rPr>
              <a:t>Quay chậm hơn</a:t>
            </a:r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6019800" y="586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3300"/>
                </a:solidFill>
                <a:latin typeface="Arial" charset="0"/>
                <a:cs typeface="+mn-cs"/>
              </a:rPr>
              <a:t>Lâu hơn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6" grpId="0"/>
      <p:bldP spid="102429" grpId="0"/>
      <p:bldP spid="1024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smtClean="0">
                <a:solidFill>
                  <a:srgbClr val="FF3300"/>
                </a:solidFill>
                <a:cs typeface="Times New Roman" pitchFamily="18" charset="0"/>
              </a:rPr>
              <a:t>Những biện pháp nào để sử dụng điện năng hợp lí</a:t>
            </a:r>
            <a:r>
              <a:rPr lang="en-US" sz="2200" smtClean="0">
                <a:solidFill>
                  <a:srgbClr val="FF3300"/>
                </a:solidFill>
                <a:latin typeface="VNI-Times" pitchFamily="2" charset="0"/>
              </a:rPr>
              <a:t>:</a:t>
            </a:r>
            <a:endParaRPr lang="en-US" sz="2200">
              <a:solidFill>
                <a:srgbClr val="FF3300"/>
              </a:solidFill>
              <a:latin typeface="VNI-Times" pitchFamily="2" charset="0"/>
            </a:endParaRPr>
          </a:p>
        </p:txBody>
      </p:sp>
      <p:graphicFrame>
        <p:nvGraphicFramePr>
          <p:cNvPr id="11338" name="Group 74"/>
          <p:cNvGraphicFramePr>
            <a:graphicFrameLocks noGrp="1"/>
          </p:cNvGraphicFramePr>
          <p:nvPr/>
        </p:nvGraphicFramePr>
        <p:xfrm>
          <a:off x="533400" y="990600"/>
          <a:ext cx="8381999" cy="5622926"/>
        </p:xfrm>
        <a:graphic>
          <a:graphicData uri="http://schemas.openxmlformats.org/drawingml/2006/table">
            <a:tbl>
              <a:tblPr/>
              <a:tblGrid>
                <a:gridCol w="2590800"/>
                <a:gridCol w="3321503"/>
                <a:gridCol w="2469696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Biện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pháp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 thực hiện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Ví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2971800" y="17526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Cắt giảm điện ở một số đồ </a:t>
            </a:r>
          </a:p>
          <a:p>
            <a:pPr algn="ctr"/>
            <a:r>
              <a:rPr lang="en-US" sz="2200">
                <a:latin typeface="Times New Roman" pitchFamily="18" charset="0"/>
              </a:rPr>
              <a:t>dùng điện không thiết yếu</a:t>
            </a: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6248400" y="18288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Không là quần áo</a:t>
            </a:r>
          </a:p>
          <a:p>
            <a:pPr algn="ctr"/>
            <a:r>
              <a:rPr lang="en-US" sz="2200">
                <a:latin typeface="Times New Roman" pitchFamily="18" charset="0"/>
              </a:rPr>
              <a:t>Cắt điện lò sưởi…</a:t>
            </a:r>
          </a:p>
        </p:txBody>
      </p:sp>
      <p:sp>
        <p:nvSpPr>
          <p:cNvPr id="11321" name="Rectangle 57"/>
          <p:cNvSpPr>
            <a:spLocks noChangeArrowheads="1"/>
          </p:cNvSpPr>
          <p:nvPr/>
        </p:nvSpPr>
        <p:spPr bwMode="auto">
          <a:xfrm>
            <a:off x="3200400" y="30480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Sử dụng đèn compac-huỳnh quang,đèn led</a:t>
            </a:r>
          </a:p>
        </p:txBody>
      </p:sp>
      <p:sp>
        <p:nvSpPr>
          <p:cNvPr id="11322" name="Rectangle 58"/>
          <p:cNvSpPr>
            <a:spLocks noChangeArrowheads="1"/>
          </p:cNvSpPr>
          <p:nvPr/>
        </p:nvSpPr>
        <p:spPr bwMode="auto">
          <a:xfrm>
            <a:off x="6324600" y="2971800"/>
            <a:ext cx="2514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Thay đèn sợ đốt bằng đèn huỳnh quang,đèn led.</a:t>
            </a:r>
          </a:p>
        </p:txBody>
      </p:sp>
      <p:sp>
        <p:nvSpPr>
          <p:cNvPr id="11324" name="Rectangle 60"/>
          <p:cNvSpPr>
            <a:spLocks noChangeArrowheads="1"/>
          </p:cNvSpPr>
          <p:nvPr/>
        </p:nvSpPr>
        <p:spPr bwMode="auto">
          <a:xfrm>
            <a:off x="3200400" y="40386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Không sử dụng điện khi không có nhu cầu</a:t>
            </a:r>
          </a:p>
        </p:txBody>
      </p:sp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6400800" y="4114800"/>
            <a:ext cx="2209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Tắt điện, quạt khi ra về</a:t>
            </a:r>
          </a:p>
        </p:txBody>
      </p:sp>
      <p:sp>
        <p:nvSpPr>
          <p:cNvPr id="11326" name="Rectangle 62"/>
          <p:cNvSpPr>
            <a:spLocks noChangeArrowheads="1"/>
          </p:cNvSpPr>
          <p:nvPr/>
        </p:nvSpPr>
        <p:spPr bwMode="auto">
          <a:xfrm>
            <a:off x="533400" y="1676400"/>
            <a:ext cx="2438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smtClean="0">
                <a:latin typeface="Times New Roman" pitchFamily="18" charset="0"/>
              </a:rPr>
              <a:t>1.Giảm </a:t>
            </a:r>
            <a:r>
              <a:rPr lang="en-US" sz="2200">
                <a:latin typeface="Times New Roman" pitchFamily="18" charset="0"/>
              </a:rPr>
              <a:t>bớt tiêu thụ điện năng trong giờ cao điểm</a:t>
            </a:r>
          </a:p>
        </p:txBody>
      </p:sp>
      <p:sp>
        <p:nvSpPr>
          <p:cNvPr id="11333" name="Rectangle 69"/>
          <p:cNvSpPr>
            <a:spLocks noChangeArrowheads="1"/>
          </p:cNvSpPr>
          <p:nvPr/>
        </p:nvSpPr>
        <p:spPr bwMode="auto">
          <a:xfrm>
            <a:off x="457200" y="3048000"/>
            <a:ext cx="2568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</a:rPr>
              <a:t>2.Sử </a:t>
            </a:r>
            <a:r>
              <a:rPr lang="en-US" sz="2200">
                <a:latin typeface="Times New Roman" pitchFamily="18" charset="0"/>
              </a:rPr>
              <a:t>dụng đồ điện có hiệu suất cao</a:t>
            </a:r>
          </a:p>
        </p:txBody>
      </p:sp>
      <p:sp>
        <p:nvSpPr>
          <p:cNvPr id="11335" name="Rectangle 71"/>
          <p:cNvSpPr>
            <a:spLocks noChangeArrowheads="1"/>
          </p:cNvSpPr>
          <p:nvPr/>
        </p:nvSpPr>
        <p:spPr bwMode="auto">
          <a:xfrm>
            <a:off x="533400" y="40386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</a:rPr>
              <a:t>3.Không </a:t>
            </a:r>
            <a:r>
              <a:rPr lang="en-US" sz="2200">
                <a:latin typeface="Times New Roman" pitchFamily="18" charset="0"/>
              </a:rPr>
              <a:t>sử dụng lãng phí điện năng</a:t>
            </a:r>
          </a:p>
        </p:txBody>
      </p:sp>
      <p:sp>
        <p:nvSpPr>
          <p:cNvPr id="11336" name="Rectangle 72"/>
          <p:cNvSpPr>
            <a:spLocks noChangeArrowheads="1"/>
          </p:cNvSpPr>
          <p:nvPr/>
        </p:nvSpPr>
        <p:spPr bwMode="auto">
          <a:xfrm>
            <a:off x="762000" y="5289550"/>
            <a:ext cx="1920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Biện pháp khác</a:t>
            </a:r>
          </a:p>
        </p:txBody>
      </p:sp>
      <p:sp>
        <p:nvSpPr>
          <p:cNvPr id="17449" name="Text Box 33"/>
          <p:cNvSpPr txBox="1">
            <a:spLocks noChangeArrowheads="1"/>
          </p:cNvSpPr>
          <p:nvPr/>
        </p:nvSpPr>
        <p:spPr bwMode="auto">
          <a:xfrm>
            <a:off x="381000" y="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II.SỬ DỤNG HỢP LÍ VÀ TIẾT KIỆM ĐIỆN NĂNG: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317" grpId="0"/>
      <p:bldP spid="11320" grpId="0"/>
      <p:bldP spid="11321" grpId="0"/>
      <p:bldP spid="11324" grpId="0"/>
      <p:bldP spid="11326" grpId="0"/>
      <p:bldP spid="11333" grpId="0"/>
      <p:bldP spid="11335" grpId="0"/>
      <p:bldP spid="11336" grpId="0"/>
      <p:bldP spid="174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Ø"/>
            </a:pPr>
            <a:endParaRPr lang="vi-VN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70663" name="Picture 7" descr="slide0034_imag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3505200" y="3810000"/>
            <a:ext cx="2438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soe12981799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19050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6" name="Picture 10" descr="ANd9GcQx9xKv4SWz3iHW2dWt0XbZJwTVytrYZklkXUBw1rg6GS3h8aYfV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18383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7" name="AutoShape 11" descr="Image result for may nuoc no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66800" y="4114800"/>
            <a:ext cx="990600" cy="1524000"/>
            <a:chOff x="-480" y="1680"/>
            <a:chExt cx="624" cy="960"/>
          </a:xfrm>
        </p:grpSpPr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>
              <a:off x="-480" y="1728"/>
              <a:ext cx="624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 flipH="1">
              <a:off x="-480" y="1680"/>
              <a:ext cx="48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672" name="Picture 16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19050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Picture 17" descr="ANd9GcQx9xKv4SWz3iHW2dWt0XbZJwTVytrYZklkXUBw1rg6GS3h8aYfV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8383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4" name="Picture 18" descr="ban la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19939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9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19050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114800" y="4343400"/>
            <a:ext cx="990600" cy="1524000"/>
            <a:chOff x="-480" y="1680"/>
            <a:chExt cx="624" cy="960"/>
          </a:xfrm>
        </p:grpSpPr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>
              <a:off x="-480" y="1728"/>
              <a:ext cx="624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 flipH="1">
              <a:off x="-480" y="1680"/>
              <a:ext cx="48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600200" y="1752600"/>
            <a:ext cx="990600" cy="1524000"/>
            <a:chOff x="-480" y="1680"/>
            <a:chExt cx="624" cy="960"/>
          </a:xfrm>
        </p:grpSpPr>
        <p:sp>
          <p:nvSpPr>
            <p:cNvPr id="70680" name="Line 24"/>
            <p:cNvSpPr>
              <a:spLocks noChangeShapeType="1"/>
            </p:cNvSpPr>
            <p:nvPr/>
          </p:nvSpPr>
          <p:spPr bwMode="auto">
            <a:xfrm>
              <a:off x="-480" y="1728"/>
              <a:ext cx="624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Line 25"/>
            <p:cNvSpPr>
              <a:spLocks noChangeShapeType="1"/>
            </p:cNvSpPr>
            <p:nvPr/>
          </p:nvSpPr>
          <p:spPr bwMode="auto">
            <a:xfrm flipH="1">
              <a:off x="-480" y="1680"/>
              <a:ext cx="48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94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endParaRPr lang="vi-VN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71687" name="Picture 7" descr="ANd9GcQx9xKv4SWz3iHW2dWt0XbZJwTVytrYZklkXUBw1rg6GS3h8aYf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2286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ANd9GcRoa6VmLnQ47MxLqme95gntw5rI_N3lo2TFFiASDtI-Kl5oY8D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23622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381000" y="5334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Đèn compact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2971800" y="5334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Đèn sợi đốt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3657600"/>
            <a:ext cx="685800" cy="1371600"/>
            <a:chOff x="384" y="3168"/>
            <a:chExt cx="432" cy="864"/>
          </a:xfrm>
        </p:grpSpPr>
        <p:sp>
          <p:nvSpPr>
            <p:cNvPr id="71692" name="Line 12"/>
            <p:cNvSpPr>
              <a:spLocks noChangeShapeType="1"/>
            </p:cNvSpPr>
            <p:nvPr/>
          </p:nvSpPr>
          <p:spPr bwMode="auto">
            <a:xfrm>
              <a:off x="384" y="3648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3" name="Line 13"/>
            <p:cNvSpPr>
              <a:spLocks noChangeShapeType="1"/>
            </p:cNvSpPr>
            <p:nvPr/>
          </p:nvSpPr>
          <p:spPr bwMode="auto">
            <a:xfrm flipV="1">
              <a:off x="576" y="3168"/>
              <a:ext cx="240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228600" y="38100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dụng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dùng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điện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hiệu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suất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tiết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kiệm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điện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năng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3200" dirty="0" smtClean="0"/>
              <a:t> </a:t>
            </a:r>
            <a:endParaRPr lang="vi-VN" sz="3200" dirty="0"/>
          </a:p>
        </p:txBody>
      </p:sp>
      <p:pic>
        <p:nvPicPr>
          <p:cNvPr id="80905" name="Picture 9" descr="111220kpdien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5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untitled    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382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80GILSCA0YN1K8CA2NYTWICA337GJ7CAO76P5RCA5ZMGUDCAOHW7ERCA6U911ECAC3HJ11CA23MZCSCAO09B5VCA1S6FAXCA0TFNQGCAFZ3I8FCAPBSOAACA275GT7CABAL9R8CAKHXW9ACAW8NH1BCAFBGY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8382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TM9E2KCA00212RCA62ZN0UCA9H032ACA5PSE86CADT2J05CAE8SPL3CAM4DJXOCA6U8XU2CA1MPQ2YCAURIJH4CAXDMOQJCADYCSDDCABCMR2VCA3UAG2KCA9JONCQCAYHOO2DCA7EJM1SCAWQZCRSCAUH70P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-12000"/>
          </a:blip>
          <a:srcRect/>
          <a:stretch>
            <a:fillRect/>
          </a:stretch>
        </p:blipFill>
        <p:spPr bwMode="auto">
          <a:xfrm>
            <a:off x="1143000" y="3581400"/>
            <a:ext cx="693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1981200" y="19050"/>
            <a:ext cx="5257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Một số </a:t>
            </a:r>
            <a:r>
              <a:rPr lang="en-US" sz="2400" b="1" smtClean="0"/>
              <a:t>biện </a:t>
            </a:r>
            <a:r>
              <a:rPr lang="en-US" sz="2400" b="1"/>
              <a:t>pháp tiết kiệm điện khác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7082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307498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270125" y="5908675"/>
            <a:ext cx="435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Một số thiết bị cảm biến hiện diện</a:t>
            </a:r>
          </a:p>
        </p:txBody>
      </p:sp>
    </p:spTree>
    <p:extLst>
      <p:ext uri="{BB962C8B-B14F-4D97-AF65-F5344CB8AC3E}">
        <p14:creationId xmlns:p14="http://schemas.microsoft.com/office/powerpoint/2010/main" val="9463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1_resize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6858000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200px-Energy_Sta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1905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a300a-nhan-tiet-kiem-nang-l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31242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 descr="lg-1367051697_50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7467600" cy="29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228600" y="189895"/>
            <a:ext cx="853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fi-FI" sz="3200" dirty="0" smtClean="0">
                <a:solidFill>
                  <a:srgbClr val="0000CC"/>
                </a:solidFill>
              </a:rPr>
              <a:t>Sử </a:t>
            </a:r>
            <a:r>
              <a:rPr lang="fi-FI" sz="3200" dirty="0">
                <a:solidFill>
                  <a:srgbClr val="0000CC"/>
                </a:solidFill>
              </a:rPr>
              <a:t>dụng điện năng được </a:t>
            </a:r>
            <a:r>
              <a:rPr lang="fi-FI" sz="3200">
                <a:solidFill>
                  <a:srgbClr val="0000CC"/>
                </a:solidFill>
              </a:rPr>
              <a:t>sản </a:t>
            </a:r>
            <a:r>
              <a:rPr lang="fi-FI" sz="3200" smtClean="0">
                <a:solidFill>
                  <a:srgbClr val="0000CC"/>
                </a:solidFill>
              </a:rPr>
              <a:t>xuất </a:t>
            </a:r>
            <a:r>
              <a:rPr lang="fi-FI" sz="3200" dirty="0">
                <a:solidFill>
                  <a:srgbClr val="0000CC"/>
                </a:solidFill>
              </a:rPr>
              <a:t>từ các nguồn năng lượng tái sinh ít gây ô nhiễm môi trường (Năng lượng gió, năng lượng mặt trời...)</a:t>
            </a:r>
          </a:p>
        </p:txBody>
      </p:sp>
      <p:pic>
        <p:nvPicPr>
          <p:cNvPr id="33799" name="Picture 8" descr="images (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460"/>
            <a:ext cx="4343400" cy="44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 descr="BannerShow4210220130937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074460"/>
            <a:ext cx="4746008" cy="44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9" name="Picture 11" descr="BannerShow4210220130937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074460"/>
            <a:ext cx="4746008" cy="44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ien_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066800" y="5181600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phong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ở </a:t>
            </a:r>
            <a:r>
              <a:rPr lang="en-US" sz="3200" dirty="0" err="1"/>
              <a:t>Bình</a:t>
            </a:r>
            <a:r>
              <a:rPr lang="en-US" sz="3200" dirty="0"/>
              <a:t> </a:t>
            </a:r>
            <a:r>
              <a:rPr lang="en-US" sz="3200" dirty="0" err="1"/>
              <a:t>Thuận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171450" y="3625850"/>
            <a:ext cx="8458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vi-VN" sz="2800" b="0"/>
              <a:t>Hãy cho biết cấu tạo trong của máy biến áp một pha gồm mấy bộ phận chính?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vi-VN" sz="2800" b="0"/>
              <a:t>2. Sử dụng máy biến áp một pha cần chú ý những gì ?</a:t>
            </a:r>
          </a:p>
        </p:txBody>
      </p:sp>
      <p:sp>
        <p:nvSpPr>
          <p:cNvPr id="671749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6553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vi-VN" sz="2200"/>
              <a:t> 1. Cấu tạo máy biến áp một pha gồm:</a:t>
            </a:r>
          </a:p>
          <a:p>
            <a:r>
              <a:rPr lang="en-US" altLang="vi-VN" sz="2200"/>
              <a:t>   - Lõi thép</a:t>
            </a:r>
            <a:r>
              <a:rPr lang="en-US" altLang="vi-VN" sz="2200" b="0"/>
              <a:t>: làm bằng lá thép kĩ thuật điện. Chức năng dẫn từ.</a:t>
            </a:r>
            <a:endParaRPr lang="en-US" altLang="vi-VN" sz="2200"/>
          </a:p>
          <a:p>
            <a:r>
              <a:rPr lang="en-US" altLang="vi-VN" sz="2200"/>
              <a:t>   - Dây quấn: </a:t>
            </a:r>
            <a:r>
              <a:rPr lang="en-US" altLang="vi-VN" sz="2200" b="0"/>
              <a:t>Làm bằng dây điện từ. Chức năng dẫn điện</a:t>
            </a:r>
          </a:p>
          <a:p>
            <a:r>
              <a:rPr lang="en-US" altLang="vi-VN" sz="2200" b="0"/>
              <a:t>   Có 2 dây quấn: sơ cấp và thứ cấp. </a:t>
            </a:r>
          </a:p>
        </p:txBody>
      </p:sp>
      <p:sp>
        <p:nvSpPr>
          <p:cNvPr id="671750" name="Text Box 6"/>
          <p:cNvSpPr txBox="1">
            <a:spLocks noChangeArrowheads="1"/>
          </p:cNvSpPr>
          <p:nvPr/>
        </p:nvSpPr>
        <p:spPr bwMode="auto">
          <a:xfrm>
            <a:off x="0" y="3733800"/>
            <a:ext cx="86106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vi-VN" sz="2200" b="0"/>
              <a:t> 2. </a:t>
            </a:r>
            <a:r>
              <a:rPr lang="en-US" altLang="vi-VN" sz="2200"/>
              <a:t>Để máy biến áp làm việc tốt, bền lâu, khi sử dụng cần chú ý:</a:t>
            </a:r>
          </a:p>
          <a:p>
            <a:r>
              <a:rPr lang="en-US" altLang="vi-VN" sz="2200" b="0"/>
              <a:t>   - Điện áp đưa vào máy biến áp không được lớn hơn điện áp định mức.</a:t>
            </a:r>
          </a:p>
          <a:p>
            <a:r>
              <a:rPr lang="en-US" altLang="vi-VN" sz="2200" b="0"/>
              <a:t>   - Không để máy biến áp làm việc quá công suất định mức.</a:t>
            </a:r>
          </a:p>
          <a:p>
            <a:r>
              <a:rPr lang="en-US" altLang="vi-VN" sz="2200" b="0"/>
              <a:t>   - Đặt máy biến áp ở nơi sạch sẽ, khô ráo, thoáng gió và ít bụi.</a:t>
            </a:r>
          </a:p>
          <a:p>
            <a:r>
              <a:rPr lang="en-US" altLang="vi-VN" sz="2200" b="0"/>
              <a:t>   - Máy mới mua hoặc để lâu ngày không sử dụng, trước khi dùng cần phải dùng bút thử điện kiểm tra điện có rò ra vỏ hay không.</a:t>
            </a:r>
          </a:p>
        </p:txBody>
      </p:sp>
      <p:pic>
        <p:nvPicPr>
          <p:cNvPr id="671751" name="Picture 7" descr="m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00" y="1204913"/>
            <a:ext cx="25908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72200" y="685800"/>
            <a:ext cx="2971800" cy="2805113"/>
            <a:chOff x="3888" y="480"/>
            <a:chExt cx="1872" cy="1767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128" y="1008"/>
              <a:ext cx="1632" cy="960"/>
              <a:chOff x="2088" y="3264"/>
              <a:chExt cx="1448" cy="912"/>
            </a:xfrm>
          </p:grpSpPr>
          <p:pic>
            <p:nvPicPr>
              <p:cNvPr id="4111" name="Picture 10" descr="loi the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0" y="3264"/>
                <a:ext cx="752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2" name="Picture 11" descr="cuon thu ca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61" y="3477"/>
                <a:ext cx="575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3" name="Picture 12" descr="cuon so cap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088" y="3498"/>
                <a:ext cx="511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896" y="480"/>
              <a:ext cx="720" cy="576"/>
              <a:chOff x="4896" y="480"/>
              <a:chExt cx="720" cy="576"/>
            </a:xfrm>
          </p:grpSpPr>
          <p:sp>
            <p:nvSpPr>
              <p:cNvPr id="4109" name="Line 14"/>
              <p:cNvSpPr>
                <a:spLocks noChangeShapeType="1"/>
              </p:cNvSpPr>
              <p:nvPr/>
            </p:nvSpPr>
            <p:spPr bwMode="auto">
              <a:xfrm flipH="1">
                <a:off x="4944" y="720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Text Box 15"/>
              <p:cNvSpPr txBox="1">
                <a:spLocks noChangeArrowheads="1"/>
              </p:cNvSpPr>
              <p:nvPr/>
            </p:nvSpPr>
            <p:spPr bwMode="auto">
              <a:xfrm>
                <a:off x="4896" y="480"/>
                <a:ext cx="7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vi-VN" sz="1800" b="0"/>
                  <a:t>Lõi thép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888" y="1776"/>
              <a:ext cx="816" cy="471"/>
              <a:chOff x="3888" y="1776"/>
              <a:chExt cx="816" cy="471"/>
            </a:xfrm>
          </p:grpSpPr>
          <p:sp>
            <p:nvSpPr>
              <p:cNvPr id="4107" name="Line 17"/>
              <p:cNvSpPr>
                <a:spLocks noChangeShapeType="1"/>
              </p:cNvSpPr>
              <p:nvPr/>
            </p:nvSpPr>
            <p:spPr bwMode="auto">
              <a:xfrm flipV="1">
                <a:off x="4224" y="1776"/>
                <a:ext cx="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Text Box 18"/>
              <p:cNvSpPr txBox="1">
                <a:spLocks noChangeArrowheads="1"/>
              </p:cNvSpPr>
              <p:nvPr/>
            </p:nvSpPr>
            <p:spPr bwMode="auto">
              <a:xfrm>
                <a:off x="3888" y="2016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vi-VN" sz="1800" b="0"/>
                  <a:t>Dây quấn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67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717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8" grpId="0"/>
      <p:bldP spid="671749" grpId="0"/>
      <p:bldP spid="6717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nha-may-Ivanpah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85800" y="53340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Nhà máy điện mặt trời Ivanpah (Mỹ)</a:t>
            </a: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1301476069_Tiet%20kiem%20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Nhà máy điện mặt trời lớn nhất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066800" y="54102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/>
              <a:t>Nhà máy điện mặt trời Ivanpah (Mỹ)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848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5334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p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p-dien-cong-nghie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3561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Hình ảnh trên cho biết điều gì khi sử dụng điện</a:t>
            </a:r>
          </a:p>
        </p:txBody>
      </p:sp>
      <p:pic>
        <p:nvPicPr>
          <p:cNvPr id="109572" name="Picture 4" descr="images119308_truonghocl2b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2" descr="sang d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34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794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5" descr="images (1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2113"/>
            <a:ext cx="25908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9" descr="hoa_binh_5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04800"/>
            <a:ext cx="29289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7" descr="images (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659188"/>
            <a:ext cx="26670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8" descr="30209182_khihau71207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4675" y="3657600"/>
            <a:ext cx="2932113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1250" y="3654425"/>
            <a:ext cx="26670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6" name="Picture 10" descr="getMediumImage.aspx?directory=img_4_2_1_nuclear_react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0775" y="3048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84238"/>
          </a:xfrm>
          <a:noFill/>
          <a:ln/>
        </p:spPr>
        <p:txBody>
          <a:bodyPr/>
          <a:lstStyle/>
          <a:p>
            <a:r>
              <a:rPr lang="en-US" sz="3600" smtClean="0">
                <a:latin typeface="Times New Roman" pitchFamily="18" charset="0"/>
              </a:rPr>
              <a:t>Bảng giá điện từ 16/3/2015</a:t>
            </a:r>
          </a:p>
        </p:txBody>
      </p:sp>
      <p:graphicFrame>
        <p:nvGraphicFramePr>
          <p:cNvPr id="109645" name="Group 77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10600" cy="5579047"/>
        </p:xfrm>
        <a:graphic>
          <a:graphicData uri="http://schemas.openxmlformats.org/drawingml/2006/table">
            <a:tbl>
              <a:tblPr/>
              <a:tblGrid>
                <a:gridCol w="685800"/>
                <a:gridCol w="1981200"/>
                <a:gridCol w="2286000"/>
                <a:gridCol w="1981200"/>
                <a:gridCol w="16764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 điện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vị: KWh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 cũ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 1/6/2014 đến 15/3/2015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 hiện hành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 16/3/2015 trở đi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Chênh lệch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(VNĐ)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201-300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301-400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 400 trở lên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914400" y="533400"/>
            <a:ext cx="7467600" cy="77470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</a:rPr>
              <a:t>Tiết kiệm điện năng có lợi ích gì cho gia đình, xã hội và môi trường?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63550" y="1600200"/>
            <a:ext cx="7924800" cy="3509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2800" b="1"/>
              <a:t>–	Tiết kiệm tiền điện phải trả, tăng tuổi thọ cho đồ dùng điện.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2800" b="1"/>
              <a:t>–	</a:t>
            </a:r>
            <a:r>
              <a:rPr lang="en-US" sz="2800" b="1">
                <a:cs typeface="Times New Roman" pitchFamily="18" charset="0"/>
              </a:rPr>
              <a:t>Giảm được chi phí về xây dựng nguồn điện, có nhiều điện năng phục vụ cho sản xuất và đời sống.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2800" b="1">
                <a:cs typeface="Times New Roman" pitchFamily="18" charset="0"/>
              </a:rPr>
              <a:t>–	Giảm bớt khí thải, phòng chống biến đổi khí hậu và bảo vệ môi trường. </a:t>
            </a: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  <p:bldP spid="1035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2286000"/>
            <a:ext cx="838200" cy="4191000"/>
            <a:chOff x="3744" y="1344"/>
            <a:chExt cx="528" cy="2640"/>
          </a:xfrm>
        </p:grpSpPr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3744" y="1344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3744" y="2880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3744" y="2112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3744" y="3552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381000" y="244475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3300"/>
                </a:solidFill>
                <a:latin typeface="Arial" charset="0"/>
                <a:cs typeface="+mn-cs"/>
              </a:rPr>
              <a:t>- Hãy phân tích các việc làm dưới đây và ghi chữ LP (lãng phí điện năng), chữ TK (tiết kiệm điện năng) </a:t>
            </a:r>
            <a:r>
              <a:rPr lang="en-US" sz="2400" smtClean="0">
                <a:solidFill>
                  <a:srgbClr val="FF3300"/>
                </a:solidFill>
                <a:latin typeface="Arial" charset="0"/>
                <a:cs typeface="+mn-cs"/>
              </a:rPr>
              <a:t>vào ô trống </a:t>
            </a:r>
            <a:endParaRPr lang="en-US" sz="2400">
              <a:solidFill>
                <a:srgbClr val="FF3300"/>
              </a:solidFill>
              <a:latin typeface="Arial" charset="0"/>
              <a:cs typeface="+mn-cs"/>
            </a:endParaRP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457200" y="25146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+mn-cs"/>
              </a:rPr>
              <a:t> Tan học không tắc đèn phòng học.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457200" y="35814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+mn-cs"/>
              </a:rPr>
              <a:t> Khi xem TV, tắt đèn bàn học tập.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457200" y="45720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+mn-cs"/>
              </a:rPr>
              <a:t> Bật đèn phòng tắm, phòng vệ sinh suốt ngày đêm.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457200" y="5943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+mn-cs"/>
              </a:rPr>
              <a:t> Khi ra khỏi nhà, tắt điện các phòng.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7620000" y="251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LP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76200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LP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8382000" y="251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TK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84582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TK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7620000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LP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8458200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TK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7620000" y="4800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LP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8458200" y="4800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TK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4046E-6 L -0.15417 -1.04046E-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9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82659E-7 L -0.15417 9.82659E-7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7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/>
      <p:bldP spid="106509" grpId="0"/>
      <p:bldP spid="106510" grpId="0"/>
      <p:bldP spid="106511" grpId="0"/>
      <p:bldP spid="106512" grpId="0"/>
      <p:bldP spid="106512" grpId="1"/>
      <p:bldP spid="106513" grpId="0"/>
      <p:bldP spid="106514" grpId="0"/>
      <p:bldP spid="106515" grpId="0"/>
      <p:bldP spid="106515" grpId="1"/>
      <p:bldP spid="106516" grpId="0"/>
      <p:bldP spid="106517" grpId="0"/>
      <p:bldP spid="106517" grpId="1"/>
      <p:bldP spid="106518" grpId="0"/>
      <p:bldP spid="106518" grpId="1"/>
      <p:bldP spid="1065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bg_t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 descr="V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2863850"/>
            <a:ext cx="45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 descr="D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6513" y="2940050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84963" y="5656263"/>
            <a:ext cx="1295400" cy="841375"/>
            <a:chOff x="3832" y="3312"/>
            <a:chExt cx="908" cy="843"/>
          </a:xfrm>
        </p:grpSpPr>
        <p:pic>
          <p:nvPicPr>
            <p:cNvPr id="99334" name="Picture 6" descr="Lamla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5" name="Text Box 7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cs typeface="Times New Roman" pitchFamily="18" charset="0"/>
                </a:rPr>
                <a:t>Làm lại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851775" y="5349875"/>
            <a:ext cx="1295400" cy="1169988"/>
            <a:chOff x="4875" y="3187"/>
            <a:chExt cx="885" cy="784"/>
          </a:xfrm>
        </p:grpSpPr>
        <p:pic>
          <p:nvPicPr>
            <p:cNvPr id="99337" name="Picture 9" descr="Ketqu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8" name="Text Box 10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cs typeface="Times New Roman" pitchFamily="18" charset="0"/>
                </a:rPr>
                <a:t>Đáp án</a:t>
              </a:r>
            </a:p>
          </p:txBody>
        </p:sp>
      </p:grpSp>
      <p:pic>
        <p:nvPicPr>
          <p:cNvPr id="86027" name="Picture 11" descr="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2247900"/>
            <a:ext cx="45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8" name="Picture 12" descr="D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2863" y="2300288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9" name="Picture 13" descr="V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3514725"/>
            <a:ext cx="45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0" name="Picture 14" descr="D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2863" y="3605213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1" name="Picture 15" descr="V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4129088"/>
            <a:ext cx="4524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2" name="Picture 16" descr="D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2388" y="4210050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54050" y="5287963"/>
            <a:ext cx="5832475" cy="1065212"/>
            <a:chOff x="204" y="3475"/>
            <a:chExt cx="3674" cy="671"/>
          </a:xfrm>
        </p:grpSpPr>
        <p:pic>
          <p:nvPicPr>
            <p:cNvPr id="99346" name="Picture 18" descr="Hoabuon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Times New Roman" pitchFamily="18" charset="0"/>
                </a:rPr>
                <a:t>Tiếc quá …! Bạn chọn sai rồi !</a:t>
              </a:r>
            </a:p>
          </p:txBody>
        </p:sp>
      </p:grpSp>
      <p:grpSp>
        <p:nvGrpSpPr>
          <p:cNvPr id="5" name="Group 20" descr="D"/>
          <p:cNvGrpSpPr>
            <a:grpSpLocks/>
          </p:cNvGrpSpPr>
          <p:nvPr/>
        </p:nvGrpSpPr>
        <p:grpSpPr bwMode="auto">
          <a:xfrm>
            <a:off x="468313" y="5248275"/>
            <a:ext cx="5832475" cy="1176338"/>
            <a:chOff x="240" y="3531"/>
            <a:chExt cx="3674" cy="741"/>
          </a:xfrm>
        </p:grpSpPr>
        <p:pic>
          <p:nvPicPr>
            <p:cNvPr id="99349" name="Picture 21" descr="Hoacuoi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50" name="Text Box 22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Times New Roman" pitchFamily="18" charset="0"/>
                </a:rPr>
                <a:t>Hoan hô . Bạn chọn</a:t>
              </a:r>
              <a:r>
                <a:rPr lang="en-US" sz="1800" b="1"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FF0066"/>
                  </a:solidFill>
                  <a:cs typeface="Times New Roman" pitchFamily="18" charset="0"/>
                </a:rPr>
                <a:t>đúng rồi !</a:t>
              </a:r>
            </a:p>
          </p:txBody>
        </p:sp>
      </p:grp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1685925" y="2200275"/>
            <a:ext cx="7458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/>
              <a:t>Điện năng tiêu thụ rất ít</a:t>
            </a:r>
          </a:p>
          <a:p>
            <a:pPr marL="533400" indent="-5334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/>
              <a:t>Điện áp của mạng điện tăng mạnh</a:t>
            </a:r>
          </a:p>
          <a:p>
            <a:pPr marL="533400" indent="-5334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/>
              <a:t>Điện áp của mạng điện giảm xuống</a:t>
            </a:r>
          </a:p>
          <a:p>
            <a:pPr marL="533400" indent="-5334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/>
              <a:t>Khả năng cung cấp điện của nhà máy điện đáp ứng đủ</a:t>
            </a:r>
          </a:p>
          <a:p>
            <a:pPr marL="533400" indent="-533400" eaLnBrk="1" hangingPunct="1"/>
            <a:endParaRPr lang="en-US" sz="2800"/>
          </a:p>
        </p:txBody>
      </p:sp>
      <p:pic>
        <p:nvPicPr>
          <p:cNvPr id="86040" name="Picture 24" descr="tn_t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4050" y="5272088"/>
            <a:ext cx="8651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53" name="Picture 25" descr="Bellcoll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54" name="Text Box 26"/>
          <p:cNvSpPr txBox="1">
            <a:spLocks noChangeArrowheads="1"/>
          </p:cNvSpPr>
          <p:nvPr/>
        </p:nvSpPr>
        <p:spPr bwMode="auto">
          <a:xfrm>
            <a:off x="990600" y="12192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cs typeface="Times New Roman" pitchFamily="18" charset="0"/>
              </a:rPr>
              <a:t>Đặc điểm nào là của giờ cao điểm tiêu thụ điện năng?</a:t>
            </a:r>
            <a:endParaRPr lang="en-US" sz="2800" b="1">
              <a:latin typeface="VNI-Times" pitchFamily="2" charset="0"/>
              <a:cs typeface="Times New Roman" pitchFamily="18" charset="0"/>
            </a:endParaRPr>
          </a:p>
        </p:txBody>
      </p:sp>
      <p:pic>
        <p:nvPicPr>
          <p:cNvPr id="99355" name="Picture 56" descr="Picture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0"/>
            <a:ext cx="6937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6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6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6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6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6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6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6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6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bg_t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-9525"/>
            <a:ext cx="9144001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V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2863850"/>
            <a:ext cx="45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 descr="D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6513" y="2940050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84963" y="5656263"/>
            <a:ext cx="1295400" cy="841375"/>
            <a:chOff x="3832" y="3312"/>
            <a:chExt cx="908" cy="843"/>
          </a:xfrm>
        </p:grpSpPr>
        <p:pic>
          <p:nvPicPr>
            <p:cNvPr id="100358" name="Picture 6" descr="Lamla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59" name="Text Box 7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cs typeface="Times New Roman" pitchFamily="18" charset="0"/>
                </a:rPr>
                <a:t>Làm lại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851775" y="5349875"/>
            <a:ext cx="1295400" cy="1169988"/>
            <a:chOff x="4875" y="3187"/>
            <a:chExt cx="885" cy="784"/>
          </a:xfrm>
        </p:grpSpPr>
        <p:pic>
          <p:nvPicPr>
            <p:cNvPr id="100361" name="Picture 9" descr="Ketqu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62" name="Text Box 10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cs typeface="Times New Roman" pitchFamily="18" charset="0"/>
                </a:rPr>
                <a:t>Đáp án</a:t>
              </a:r>
            </a:p>
          </p:txBody>
        </p:sp>
      </p:grpSp>
      <p:pic>
        <p:nvPicPr>
          <p:cNvPr id="87051" name="Picture 11" descr="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2247900"/>
            <a:ext cx="45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2" descr="D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2863" y="2300288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13" descr="V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3514725"/>
            <a:ext cx="45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4" descr="D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2863" y="3605213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 descr="V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4129088"/>
            <a:ext cx="4524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6" name="Picture 16" descr="D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2388" y="4210050"/>
            <a:ext cx="2270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54050" y="5287963"/>
            <a:ext cx="5832475" cy="1065212"/>
            <a:chOff x="204" y="3475"/>
            <a:chExt cx="3674" cy="671"/>
          </a:xfrm>
        </p:grpSpPr>
        <p:pic>
          <p:nvPicPr>
            <p:cNvPr id="100370" name="Picture 18" descr="Hoabuon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71" name="Text Box 19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Times New Roman" pitchFamily="18" charset="0"/>
                </a:rPr>
                <a:t>Tiếc quá …! Bạn chọn sai rồi !</a:t>
              </a:r>
            </a:p>
          </p:txBody>
        </p:sp>
      </p:grpSp>
      <p:grpSp>
        <p:nvGrpSpPr>
          <p:cNvPr id="5" name="Group 20" descr="D"/>
          <p:cNvGrpSpPr>
            <a:grpSpLocks/>
          </p:cNvGrpSpPr>
          <p:nvPr/>
        </p:nvGrpSpPr>
        <p:grpSpPr bwMode="auto">
          <a:xfrm>
            <a:off x="468313" y="5248275"/>
            <a:ext cx="5832475" cy="1176338"/>
            <a:chOff x="240" y="3531"/>
            <a:chExt cx="3674" cy="741"/>
          </a:xfrm>
        </p:grpSpPr>
        <p:pic>
          <p:nvPicPr>
            <p:cNvPr id="100373" name="Picture 21" descr="Hoacuoi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74" name="Text Box 22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Times New Roman" pitchFamily="18" charset="0"/>
                </a:rPr>
                <a:t>Hoan hô . Bạn chọn</a:t>
              </a:r>
              <a:r>
                <a:rPr lang="en-US" sz="1800" b="1"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FF0066"/>
                  </a:solidFill>
                  <a:cs typeface="Times New Roman" pitchFamily="18" charset="0"/>
                </a:rPr>
                <a:t>đúng rồi !</a:t>
              </a:r>
            </a:p>
          </p:txBody>
        </p:sp>
      </p:grp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685925" y="2200275"/>
            <a:ext cx="745807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>
                <a:cs typeface="Times New Roman" pitchFamily="18" charset="0"/>
              </a:rPr>
              <a:t>Sử dụng bình nước nóng dùng điện trực tiếp</a:t>
            </a:r>
          </a:p>
          <a:p>
            <a:pPr marL="609600" indent="-6096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>
                <a:cs typeface="Times New Roman" pitchFamily="18" charset="0"/>
              </a:rPr>
              <a:t>Sử dụng bình nước nóng năng lượng Mặt trời</a:t>
            </a:r>
          </a:p>
          <a:p>
            <a:pPr marL="609600" indent="-6096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/>
              <a:t>Sử dụng củi để đun nóng bình nước</a:t>
            </a:r>
          </a:p>
          <a:p>
            <a:pPr marL="609600" indent="-6096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/>
              <a:t>Sử dụng ga để đun nóng bình nước</a:t>
            </a:r>
          </a:p>
        </p:txBody>
      </p:sp>
      <p:pic>
        <p:nvPicPr>
          <p:cNvPr id="87064" name="Picture 24" descr="tn_t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4050" y="5272088"/>
            <a:ext cx="8651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Bellcoll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78" name="Text Box 26"/>
          <p:cNvSpPr txBox="1">
            <a:spLocks noChangeArrowheads="1"/>
          </p:cNvSpPr>
          <p:nvPr/>
        </p:nvSpPr>
        <p:spPr bwMode="auto">
          <a:xfrm>
            <a:off x="1116013" y="1052513"/>
            <a:ext cx="7739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cs typeface="Times New Roman" pitchFamily="18" charset="0"/>
              </a:rPr>
              <a:t>Hành động nào là tiết kiệm điện năng góp phần bảo vệ môi trường?</a:t>
            </a:r>
            <a:endParaRPr lang="en-US" sz="2800" b="1">
              <a:latin typeface="VNI-Times" pitchFamily="2" charset="0"/>
              <a:cs typeface="Times New Roman" pitchFamily="18" charset="0"/>
            </a:endParaRPr>
          </a:p>
        </p:txBody>
      </p:sp>
      <p:pic>
        <p:nvPicPr>
          <p:cNvPr id="100379" name="Picture 56" descr="Picture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0"/>
            <a:ext cx="6937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0" name="AutoShape 28">
            <a:hlinkClick r:id="rId14" action="ppaction://hlinkpres?slideindex=44&amp;slidetitle=Slide 44"/>
          </p:cNvPr>
          <p:cNvSpPr>
            <a:spLocks noChangeArrowheads="1"/>
          </p:cNvSpPr>
          <p:nvPr/>
        </p:nvSpPr>
        <p:spPr bwMode="auto">
          <a:xfrm>
            <a:off x="4572000" y="6400800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7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7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7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7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7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7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7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7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49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images (1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41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381000" y="5334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i="1">
                <a:solidFill>
                  <a:srgbClr val="CC0000"/>
                </a:solidFill>
              </a:rPr>
              <a:t>Các em có suy nghĩ gì khi xem những hình ảnh trên</a:t>
            </a:r>
            <a:endParaRPr lang="en-US" sz="28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09688"/>
            <a:ext cx="289083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19970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213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0"/>
            <a:ext cx="1787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2625">
            <a:off x="1816100" y="2500313"/>
            <a:ext cx="32099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3622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1116013"/>
            <a:ext cx="283527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57463"/>
            <a:ext cx="151923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6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342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7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27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8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109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9" name="Picture 13" descr="image0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11699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C0000"/>
                </a:solidFill>
              </a:rPr>
              <a:t>HÃY XEM VÀ CÙNG HÀNH ĐỘNG</a:t>
            </a:r>
          </a:p>
        </p:txBody>
      </p:sp>
      <p:pic>
        <p:nvPicPr>
          <p:cNvPr id="153604" name="Văn hóa Tiết kiệm điện tại MISA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828800"/>
            <a:ext cx="6019800" cy="426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3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0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0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0"/>
            <a:ext cx="8769350" cy="3509963"/>
            <a:chOff x="92" y="96"/>
            <a:chExt cx="5524" cy="2879"/>
          </a:xfrm>
        </p:grpSpPr>
        <p:sp>
          <p:nvSpPr>
            <p:cNvPr id="94211" name="Text Box 3"/>
            <p:cNvSpPr txBox="1">
              <a:spLocks noChangeArrowheads="1"/>
            </p:cNvSpPr>
            <p:nvPr/>
          </p:nvSpPr>
          <p:spPr bwMode="auto">
            <a:xfrm>
              <a:off x="144" y="2150"/>
              <a:ext cx="5424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vi-VN" sz="6000">
                <a:solidFill>
                  <a:srgbClr val="339966"/>
                </a:solidFill>
                <a:latin typeface="VNI-Times" pitchFamily="2" charset="0"/>
                <a:cs typeface="Arial" charset="0"/>
              </a:endParaRPr>
            </a:p>
          </p:txBody>
        </p:sp>
        <p:graphicFrame>
          <p:nvGraphicFramePr>
            <p:cNvPr id="94212" name="Object 4"/>
            <p:cNvGraphicFramePr>
              <a:graphicFrameLocks noChangeAspect="1"/>
            </p:cNvGraphicFramePr>
            <p:nvPr/>
          </p:nvGraphicFramePr>
          <p:xfrm>
            <a:off x="92" y="96"/>
            <a:ext cx="5524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43" name="Bitmap Image" r:id="rId5" imgW="3228571" imgH="952633" progId="PBrush">
                    <p:embed/>
                  </p:oleObj>
                </mc:Choice>
                <mc:Fallback>
                  <p:oleObj name="Bitmap Image" r:id="rId5" imgW="3228571" imgH="952633" progId="PBrush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" y="96"/>
                          <a:ext cx="5524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8133" name="La Ragazza Di Bub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5341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228600" y="2971800"/>
            <a:ext cx="8558213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3A2ED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QUÝ THẦY CÔ</a:t>
            </a:r>
          </a:p>
          <a:p>
            <a:pPr algn="ctr"/>
            <a:r>
              <a:rPr lang="vi-VN" sz="3600" b="1" kern="10">
                <a:solidFill>
                  <a:srgbClr val="3A2ED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</a:t>
            </a:r>
            <a:endParaRPr lang="en-US" sz="3600" b="1" kern="10">
              <a:solidFill>
                <a:srgbClr val="3A2ED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421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304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pic>
        <p:nvPicPr>
          <p:cNvPr id="94216" name="Picture 8" descr="ngo%20da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304800" y="4648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52413" y="41275"/>
            <a:ext cx="8967787" cy="6816725"/>
            <a:chOff x="111" y="0"/>
            <a:chExt cx="5649" cy="4294"/>
          </a:xfrm>
        </p:grpSpPr>
        <p:grpSp>
          <p:nvGrpSpPr>
            <p:cNvPr id="94219" name="Group 11"/>
            <p:cNvGrpSpPr>
              <a:grpSpLocks/>
            </p:cNvGrpSpPr>
            <p:nvPr/>
          </p:nvGrpSpPr>
          <p:grpSpPr bwMode="auto">
            <a:xfrm>
              <a:off x="111" y="0"/>
              <a:ext cx="5649" cy="1099"/>
              <a:chOff x="111" y="0"/>
              <a:chExt cx="5649" cy="950"/>
            </a:xfrm>
          </p:grpSpPr>
          <p:pic>
            <p:nvPicPr>
              <p:cNvPr id="94220" name="Picture 12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1" name="Picture 13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2" name="Picture 14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23" name="Group 15"/>
            <p:cNvGrpSpPr>
              <a:grpSpLocks/>
            </p:cNvGrpSpPr>
            <p:nvPr/>
          </p:nvGrpSpPr>
          <p:grpSpPr bwMode="auto">
            <a:xfrm>
              <a:off x="111" y="1085"/>
              <a:ext cx="5649" cy="1099"/>
              <a:chOff x="111" y="0"/>
              <a:chExt cx="5649" cy="950"/>
            </a:xfrm>
          </p:grpSpPr>
          <p:pic>
            <p:nvPicPr>
              <p:cNvPr id="94224" name="Picture 16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5" name="Picture 17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6" name="Picture 18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27" name="Group 19"/>
            <p:cNvGrpSpPr>
              <a:grpSpLocks/>
            </p:cNvGrpSpPr>
            <p:nvPr/>
          </p:nvGrpSpPr>
          <p:grpSpPr bwMode="auto">
            <a:xfrm>
              <a:off x="111" y="2140"/>
              <a:ext cx="5649" cy="1099"/>
              <a:chOff x="111" y="0"/>
              <a:chExt cx="5649" cy="950"/>
            </a:xfrm>
          </p:grpSpPr>
          <p:pic>
            <p:nvPicPr>
              <p:cNvPr id="94228" name="Picture 20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9" name="Picture 21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30" name="Picture 22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31" name="Group 23"/>
            <p:cNvGrpSpPr>
              <a:grpSpLocks/>
            </p:cNvGrpSpPr>
            <p:nvPr/>
          </p:nvGrpSpPr>
          <p:grpSpPr bwMode="auto">
            <a:xfrm>
              <a:off x="111" y="3195"/>
              <a:ext cx="5649" cy="1099"/>
              <a:chOff x="111" y="0"/>
              <a:chExt cx="5649" cy="950"/>
            </a:xfrm>
          </p:grpSpPr>
          <p:pic>
            <p:nvPicPr>
              <p:cNvPr id="94232" name="Picture 24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33" name="Picture 25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34" name="Picture 26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p-dien-cong-nghi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p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tkdien030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images119308_truonghocl2b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3048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lảng phí điệ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971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143000" y="2590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H.1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495800" y="25908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H.2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239000" y="25908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H.3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914400" y="64008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H.4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038600" y="6324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H.5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010400" y="62484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o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54367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2" name="WordArt 11"/>
          <p:cNvSpPr>
            <a:spLocks noChangeArrowheads="1" noChangeShapeType="1" noTextEdit="1"/>
          </p:cNvSpPr>
          <p:nvPr/>
        </p:nvSpPr>
        <p:spPr bwMode="auto">
          <a:xfrm>
            <a:off x="1905000" y="2362200"/>
            <a:ext cx="5181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107763" dir="13500000" algn="ctr" rotWithShape="0">
                    <a:srgbClr val="9999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TIẾT </a:t>
            </a:r>
            <a:r>
              <a:rPr lang="en-US" sz="3600" b="1" kern="10" smtClean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107763" dir="13500000" algn="ctr" rotWithShape="0">
                    <a:srgbClr val="9999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42-BÀI </a:t>
            </a:r>
            <a:r>
              <a:rPr lang="en-US" sz="3600" b="1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107763" dir="13500000" algn="ctr" rotWithShape="0">
                    <a:srgbClr val="9999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48 </a:t>
            </a:r>
          </a:p>
          <a:p>
            <a:pPr algn="ctr"/>
            <a:r>
              <a:rPr lang="en-US" sz="3600" b="1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107763" dir="13500000" algn="ctr" rotWithShape="0">
                    <a:srgbClr val="9999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SỬ DỤNG HỢP LÝ ĐIỆN NĂNG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dent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6002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1076" name="Picture 4" descr="79dbe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gzr1271389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196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 descr="det%20m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419600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3" y="381000"/>
            <a:ext cx="69738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8100" y="30480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200">
              <a:solidFill>
                <a:srgbClr val="FF3300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57200" y="2011363"/>
            <a:ext cx="769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200">
              <a:solidFill>
                <a:srgbClr val="FF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52400" y="947738"/>
            <a:ext cx="8610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Giờ cao điểm là những giờ tiêu thụ điện năng nhiều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88900" y="2271713"/>
            <a:ext cx="8686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+mn-cs"/>
              </a:rPr>
              <a:t> - Giờ cao điểm trong ngày: từ 18h-22h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341313" y="3683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Giờ cao điểm tiêu thụ điện năng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04800" y="76200"/>
            <a:ext cx="8610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200">
              <a:solidFill>
                <a:srgbClr val="000000"/>
              </a:solidFill>
              <a:latin typeface=".VnTimeH" pitchFamily="34" charset="0"/>
              <a:cs typeface="+mn-cs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3032125"/>
            <a:ext cx="88455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90" grpId="0"/>
      <p:bldP spid="71691" grpId="0"/>
      <p:bldP spid="71695" grpId="0"/>
      <p:bldP spid="716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28600" y="360789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vi-VN" sz="2400" dirty="0"/>
              <a:t>- </a:t>
            </a:r>
            <a:r>
              <a:rPr lang="en-US" altLang="vi-VN" sz="2400" dirty="0" err="1"/>
              <a:t>Giờ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thấp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điểm</a:t>
            </a:r>
            <a:r>
              <a:rPr lang="en-US" altLang="vi-VN" sz="2400" dirty="0"/>
              <a:t> 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22h-4h </a:t>
            </a:r>
            <a:r>
              <a:rPr lang="en-US" altLang="vi-VN" sz="2400" dirty="0" err="1"/>
              <a:t>hàng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ngày</a:t>
            </a:r>
            <a:r>
              <a:rPr lang="en-US" altLang="vi-VN" sz="2400" dirty="0"/>
              <a:t>; </a:t>
            </a:r>
            <a:r>
              <a:rPr lang="en-US" altLang="vi-VN" sz="2400" dirty="0" err="1"/>
              <a:t>giờ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cao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điểm</a:t>
            </a:r>
            <a:r>
              <a:rPr lang="en-US" altLang="vi-VN" sz="2400" dirty="0"/>
              <a:t> 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</a:t>
            </a:r>
            <a:r>
              <a:rPr lang="en-US" altLang="vi-VN" sz="2400" dirty="0" smtClean="0"/>
              <a:t> 18h-22h </a:t>
            </a:r>
            <a:r>
              <a:rPr lang="en-US" altLang="vi-VN" sz="2400" dirty="0" err="1"/>
              <a:t>hàng</a:t>
            </a:r>
            <a:r>
              <a:rPr lang="en-US" altLang="vi-VN" sz="2400" dirty="0"/>
              <a:t> </a:t>
            </a:r>
            <a:r>
              <a:rPr lang="en-US" altLang="vi-VN" sz="2400" dirty="0" err="1" smtClean="0"/>
              <a:t>ngày</a:t>
            </a:r>
            <a:r>
              <a:rPr lang="en-US" altLang="vi-VN" sz="2400" dirty="0" smtClean="0"/>
              <a:t>; </a:t>
            </a:r>
            <a:r>
              <a:rPr lang="en-US" altLang="vi-VN" sz="2400" dirty="0" err="1"/>
              <a:t>giờ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bình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thường</a:t>
            </a:r>
            <a:r>
              <a:rPr lang="en-US" altLang="vi-VN" sz="2400" dirty="0"/>
              <a:t> 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</a:t>
            </a:r>
            <a:r>
              <a:rPr lang="en-US" altLang="vi-VN" sz="2400" dirty="0" smtClean="0"/>
              <a:t>4h-18h.</a:t>
            </a:r>
            <a:endParaRPr lang="en-US" altLang="vi-VN" sz="2400" dirty="0"/>
          </a:p>
        </p:txBody>
      </p:sp>
      <p:pic>
        <p:nvPicPr>
          <p:cNvPr id="97285" name="Picture 5" descr="manhinhti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29100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den%20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9624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1285728355-nau-an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581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0" y="4343400"/>
            <a:ext cx="3733800" cy="2209800"/>
            <a:chOff x="2880" y="2736"/>
            <a:chExt cx="2352" cy="1392"/>
          </a:xfrm>
        </p:grpSpPr>
        <p:pic>
          <p:nvPicPr>
            <p:cNvPr id="61447" name="Picture 9" descr="13x7h1j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36"/>
              <a:ext cx="805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8" name="Picture 10" descr="8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144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152400" y="2362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</a:rPr>
              <a:t>- Em hãy kể tên một số nhà máy phát điện ở nước ta?</a:t>
            </a:r>
          </a:p>
        </p:txBody>
      </p:sp>
      <p:sp>
        <p:nvSpPr>
          <p:cNvPr id="62467" name="Text Box 16"/>
          <p:cNvSpPr txBox="1">
            <a:spLocks noChangeArrowheads="1"/>
          </p:cNvSpPr>
          <p:nvPr/>
        </p:nvSpPr>
        <p:spPr bwMode="auto">
          <a:xfrm>
            <a:off x="609600" y="1219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1.Giờ cao điểm tiêu thụ điện năng: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609600" y="17526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2.Những đặc điểm của giờ cao điểm: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00" y="2819400"/>
            <a:ext cx="3886200" cy="2081213"/>
            <a:chOff x="48" y="37"/>
            <a:chExt cx="2448" cy="2447"/>
          </a:xfrm>
        </p:grpSpPr>
        <p:pic>
          <p:nvPicPr>
            <p:cNvPr id="62470" name="Picture 20" descr="89503a6ac5164ab68df7687befd0211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37"/>
              <a:ext cx="2448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1" name="Text Box 21"/>
            <p:cNvSpPr txBox="1">
              <a:spLocks noChangeArrowheads="1"/>
            </p:cNvSpPr>
            <p:nvPr/>
          </p:nvSpPr>
          <p:spPr bwMode="auto">
            <a:xfrm>
              <a:off x="432" y="2017"/>
              <a:ext cx="1872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Thuỷ điện Hoà Bình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572000" y="2895600"/>
            <a:ext cx="3810000" cy="2035175"/>
            <a:chOff x="2880" y="96"/>
            <a:chExt cx="2400" cy="2086"/>
          </a:xfrm>
        </p:grpSpPr>
        <p:pic>
          <p:nvPicPr>
            <p:cNvPr id="62473" name="Picture 23" descr="274565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96"/>
              <a:ext cx="2400" cy="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4" name="Text Box 24"/>
            <p:cNvSpPr txBox="1">
              <a:spLocks noChangeArrowheads="1"/>
            </p:cNvSpPr>
            <p:nvPr/>
          </p:nvSpPr>
          <p:spPr bwMode="auto">
            <a:xfrm>
              <a:off x="3264" y="1775"/>
              <a:ext cx="177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Thuỷ điện Trị An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04800" y="4981575"/>
            <a:ext cx="3886200" cy="1876425"/>
            <a:chOff x="48" y="2256"/>
            <a:chExt cx="2448" cy="2300"/>
          </a:xfrm>
        </p:grpSpPr>
        <p:pic>
          <p:nvPicPr>
            <p:cNvPr id="62476" name="Picture 29" descr="LongPh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256"/>
              <a:ext cx="2352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7" name="Text Box 30"/>
            <p:cNvSpPr txBox="1">
              <a:spLocks noChangeArrowheads="1"/>
            </p:cNvSpPr>
            <p:nvPr/>
          </p:nvSpPr>
          <p:spPr bwMode="auto">
            <a:xfrm>
              <a:off x="144" y="4070"/>
              <a:ext cx="235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Nhà máy nhiệt điện Long Phú</a:t>
              </a:r>
            </a:p>
          </p:txBody>
        </p:sp>
      </p:grpSp>
      <p:pic>
        <p:nvPicPr>
          <p:cNvPr id="72735" name="Picture 31" descr="nhamaydienuongb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029200"/>
            <a:ext cx="411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5334000" y="64008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Nhà máy nhiệt điện </a:t>
            </a:r>
            <a:r>
              <a:rPr lang="en-US" sz="1600" b="1">
                <a:latin typeface="VNI-Times" pitchFamily="2" charset="0"/>
              </a:rPr>
              <a:t>UOÂNG BÍ</a:t>
            </a:r>
          </a:p>
        </p:txBody>
      </p:sp>
      <p:sp>
        <p:nvSpPr>
          <p:cNvPr id="62480" name="Text Box 33"/>
          <p:cNvSpPr txBox="1">
            <a:spLocks noChangeArrowheads="1"/>
          </p:cNvSpPr>
          <p:nvPr/>
        </p:nvSpPr>
        <p:spPr bwMode="auto">
          <a:xfrm>
            <a:off x="533400" y="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Bài 48.</a:t>
            </a:r>
            <a:r>
              <a:rPr lang="en-US" sz="2800" b="1">
                <a:latin typeface="Times New Roman" pitchFamily="18" charset="0"/>
              </a:rPr>
              <a:t>SỬ DỤNG HỢP LÝ ĐIỆN NĂNG</a:t>
            </a:r>
            <a:endParaRPr lang="en-US" sz="4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</a:t>
            </a:r>
            <a:r>
              <a:rPr lang="en-US" sz="2400" smtClean="0">
                <a:latin typeface="Times New Roman" pitchFamily="18" charset="0"/>
              </a:rPr>
              <a:t>. NHU </a:t>
            </a:r>
            <a:r>
              <a:rPr lang="en-US" sz="2400">
                <a:latin typeface="Times New Roman" pitchFamily="18" charset="0"/>
              </a:rPr>
              <a:t>CẦU SỬ DỤNG ĐIỆN NĂNG: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9" grpId="0"/>
      <p:bldP spid="72722" grpId="0"/>
      <p:bldP spid="727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Su_dung_hop_li_dien_nang&quot;/&gt;&lt;property id=&quot;20148&quot; value=&quot;5&quot;/&gt;&lt;property id=&quot;20184&quot; value=&quot;7&quot;/&gt;&lt;property id=&quot;20224&quot; value=&quot;D:\QUAN TRONG\GIAO AN TONG HOP\GIAO AN DIEN TU\giao an dien tu cnghe\giao an dien tu cong nghe nop phong\cong nghe 8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7&quot; value=&quot;295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298&quot;/&gt;&lt;property id=&quot;20309&quot; value=&quot;-1&quot;/&gt;&lt;/object&gt;&lt;object type=&quot;3&quot; unique_id=&quot;10008&quot;&gt;&lt;property id=&quot;20148&quot; value=&quot;5&quot;/&gt;&lt;property id=&quot;20300&quot; value=&quot;Slide 3 - &amp;quot;KiÓm tra bµi cñ&amp;quot;&quot;/&gt;&lt;property id=&quot;20307&quot; value=&quot;275&quot;/&gt;&lt;property id=&quot;20309&quot; value=&quot;-1&quot;/&gt;&lt;/object&gt;&lt;object type=&quot;3&quot; unique_id=&quot;10009&quot;&gt;&lt;property id=&quot;20148&quot; value=&quot;5&quot;/&gt;&lt;property id=&quot;20300&quot; value=&quot;Slide 4 - &amp;quot;C«ng nghÖ 8. TiÕt 44. Bµi 48 + 49:&amp;#x0D;&amp;#x0A;Sö dông hîp lÝ ®iÖn n¨ng. &amp;#x0D;&amp;#x0A;Thùc hµnh: TÝnh to¸n ®iÖn n¨ng tiªu thô trong gia ®×n&quot;/&gt;&lt;property id=&quot;20307&quot; value=&quot;296&quot;/&gt;&lt;property id=&quot;20309&quot; value=&quot;-1&quot;/&gt;&lt;/object&gt;&lt;object type=&quot;3&quot; unique_id=&quot;10010&quot;&gt;&lt;property id=&quot;20148&quot; value=&quot;5&quot;/&gt;&lt;property id=&quot;20300&quot; value=&quot;Slide 5&quot;/&gt;&lt;property id=&quot;20307&quot; value=&quot;303&quot;/&gt;&lt;property id=&quot;20309&quot; value=&quot;-1&quot;/&gt;&lt;/object&gt;&lt;object type=&quot;3&quot; unique_id=&quot;10011&quot;&gt;&lt;property id=&quot;20148&quot; value=&quot;5&quot;/&gt;&lt;property id=&quot;20300&quot; value=&quot;Slide 6&quot;/&gt;&lt;property id=&quot;20307&quot; value=&quot;292&quot;/&gt;&lt;property id=&quot;20309&quot; value=&quot;-1&quot;/&gt;&lt;/object&gt;&lt;object type=&quot;3&quot; unique_id=&quot;10012&quot;&gt;&lt;property id=&quot;20148&quot; value=&quot;5&quot;/&gt;&lt;property id=&quot;20300&quot; value=&quot;Slide 7&quot;/&gt;&lt;property id=&quot;20307&quot; value=&quot;299&quot;/&gt;&lt;property id=&quot;20309&quot; value=&quot;-1&quot;/&gt;&lt;/object&gt;&lt;object type=&quot;3&quot; unique_id=&quot;10013&quot;&gt;&lt;property id=&quot;20148&quot; value=&quot;5&quot;/&gt;&lt;property id=&quot;20300&quot; value=&quot;Slide 8&quot;/&gt;&lt;property id=&quot;20307&quot; value=&quot;261&quot;/&gt;&lt;property id=&quot;20309&quot; value=&quot;-1&quot;/&gt;&lt;/object&gt;&lt;object type=&quot;3&quot; unique_id=&quot;10014&quot;&gt;&lt;property id=&quot;20148&quot; value=&quot;5&quot;/&gt;&lt;property id=&quot;20300&quot; value=&quot;Slide 9&quot;/&gt;&lt;property id=&quot;20307&quot; value=&quot;262&quot;/&gt;&lt;property id=&quot;20309&quot; value=&quot;-1&quot;/&gt;&lt;/object&gt;&lt;object type=&quot;3&quot; unique_id=&quot;10015&quot;&gt;&lt;property id=&quot;20148&quot; value=&quot;5&quot;/&gt;&lt;property id=&quot;20300&quot; value=&quot;Slide 10&quot;/&gt;&lt;property id=&quot;20307&quot; value=&quot;300&quot;/&gt;&lt;property id=&quot;20309&quot; value=&quot;-1&quot;/&gt;&lt;/object&gt;&lt;object type=&quot;3&quot; unique_id=&quot;10016&quot;&gt;&lt;property id=&quot;20148&quot; value=&quot;5&quot;/&gt;&lt;property id=&quot;20300&quot; value=&quot;Slide 11&quot;/&gt;&lt;property id=&quot;20307&quot; value=&quot;302&quot;/&gt;&lt;property id=&quot;20309&quot; value=&quot;-1&quot;/&gt;&lt;/object&gt;&lt;object type=&quot;3&quot; unique_id=&quot;10017&quot;&gt;&lt;property id=&quot;20148&quot; value=&quot;5&quot;/&gt;&lt;property id=&quot;20300&quot; value=&quot;Slide 12&quot;/&gt;&lt;property id=&quot;20307&quot; value=&quot;301&quot;/&gt;&lt;property id=&quot;20309&quot; value=&quot;-1&quot;/&gt;&lt;/object&gt;&lt;object type=&quot;3&quot; unique_id=&quot;10018&quot;&gt;&lt;property id=&quot;20148&quot; value=&quot;5&quot;/&gt;&lt;property id=&quot;20300&quot; value=&quot;Slide 13&quot;/&gt;&lt;property id=&quot;20307&quot; value=&quot;263&quot;/&gt;&lt;property id=&quot;20309&quot; value=&quot;-1&quot;/&gt;&lt;/object&gt;&lt;object type=&quot;3&quot; unique_id=&quot;10019&quot;&gt;&lt;property id=&quot;20148&quot; value=&quot;5&quot;/&gt;&lt;property id=&quot;20300&quot; value=&quot;Slide 14&quot;/&gt;&lt;property id=&quot;20307&quot; value=&quot;305&quot;/&gt;&lt;property id=&quot;20309&quot; value=&quot;-1&quot;/&gt;&lt;/object&gt;&lt;object type=&quot;3&quot; unique_id=&quot;10020&quot;&gt;&lt;property id=&quot;20148&quot; value=&quot;5&quot;/&gt;&lt;property id=&quot;20300&quot; value=&quot;Slide 15&quot;/&gt;&lt;property id=&quot;20307&quot; value=&quot;306&quot;/&gt;&lt;property id=&quot;20309&quot; value=&quot;-1&quot;/&gt;&lt;/object&gt;&lt;object type=&quot;3&quot; unique_id=&quot;10021&quot;&gt;&lt;property id=&quot;20148&quot; value=&quot;5&quot;/&gt;&lt;property id=&quot;20300&quot; value=&quot;Slide 16&quot;/&gt;&lt;property id=&quot;20307&quot; value=&quot;265&quot;/&gt;&lt;property id=&quot;20309&quot; value=&quot;-1&quot;/&gt;&lt;/object&gt;&lt;object type=&quot;3&quot; unique_id=&quot;10022&quot;&gt;&lt;property id=&quot;20148&quot; value=&quot;5&quot;/&gt;&lt;property id=&quot;20300&quot; value=&quot;Slide 17&quot;/&gt;&lt;property id=&quot;20307&quot; value=&quot;266&quot;/&gt;&lt;property id=&quot;20309&quot; value=&quot;-1&quot;/&gt;&lt;/object&gt;&lt;object type=&quot;3&quot; unique_id=&quot;10023&quot;&gt;&lt;property id=&quot;20148&quot; value=&quot;5&quot;/&gt;&lt;property id=&quot;20300&quot; value=&quot;Slide 18&quot;/&gt;&lt;property id=&quot;20307&quot; value=&quot;307&quot;/&gt;&lt;property id=&quot;20309&quot; value=&quot;-1&quot;/&gt;&lt;/object&gt;&lt;object type=&quot;3&quot; unique_id=&quot;10024&quot;&gt;&lt;property id=&quot;20148&quot; value=&quot;5&quot;/&gt;&lt;property id=&quot;20300&quot; value=&quot;Slide 19&quot;/&gt;&lt;property id=&quot;20307&quot; value=&quot;308&quot;/&gt;&lt;property id=&quot;20309&quot; value=&quot;-1&quot;/&gt;&lt;/object&gt;&lt;object type=&quot;3&quot; unique_id=&quot;10025&quot;&gt;&lt;property id=&quot;20148&quot; value=&quot;5&quot;/&gt;&lt;property id=&quot;20300&quot; value=&quot;Slide 20&quot;/&gt;&lt;property id=&quot;20307&quot; value=&quot;309&quot;/&gt;&lt;property id=&quot;20309&quot; value=&quot;-1&quot;/&gt;&lt;/object&gt;&lt;object type=&quot;3&quot; unique_id=&quot;10026&quot;&gt;&lt;property id=&quot;20148&quot; value=&quot;5&quot;/&gt;&lt;property id=&quot;20300&quot; value=&quot;Slide 21&quot;/&gt;&lt;property id=&quot;20307&quot; value=&quot;269&quot;/&gt;&lt;property id=&quot;20309&quot; value=&quot;-1&quot;/&gt;&lt;/object&gt;&lt;object type=&quot;3&quot; unique_id=&quot;10027&quot;&gt;&lt;property id=&quot;20148&quot; value=&quot;5&quot;/&gt;&lt;property id=&quot;20300&quot; value=&quot;Slide 22&quot;/&gt;&lt;property id=&quot;20307&quot; value=&quot;270&quot;/&gt;&lt;property id=&quot;20309&quot; value=&quot;-1&quot;/&gt;&lt;/object&gt;&lt;object type=&quot;3&quot; unique_id=&quot;10028&quot;&gt;&lt;property id=&quot;20148&quot; value=&quot;5&quot;/&gt;&lt;property id=&quot;20300&quot; value=&quot;Slide 23&quot;/&gt;&lt;property id=&quot;20307&quot; value=&quot;271&quot;/&gt;&lt;property id=&quot;20309&quot; value=&quot;-1&quot;/&gt;&lt;/object&gt;&lt;object type=&quot;3&quot; unique_id=&quot;10029&quot;&gt;&lt;property id=&quot;20148&quot; value=&quot;5&quot;/&gt;&lt;property id=&quot;20300&quot; value=&quot;Slide 24&quot;/&gt;&lt;property id=&quot;20307&quot; value=&quot;294&quot;/&gt;&lt;property id=&quot;20309&quot; value=&quot;-1&quot;/&gt;&lt;/object&gt;&lt;object type=&quot;3&quot; unique_id=&quot;10030&quot;&gt;&lt;property id=&quot;20148&quot; value=&quot;5&quot;/&gt;&lt;property id=&quot;20300&quot; value=&quot;Slide 25&quot;/&gt;&lt;property id=&quot;20307&quot; value=&quot;311&quot;/&gt;&lt;property id=&quot;20309&quot; value=&quot;-1&quot;/&gt;&lt;/object&gt;&lt;object type=&quot;3&quot; unique_id=&quot;10031&quot;&gt;&lt;property id=&quot;20148&quot; value=&quot;5&quot;/&gt;&lt;property id=&quot;20300&quot; value=&quot;Slide 26&quot;/&gt;&lt;property id=&quot;20307&quot; value=&quot;312&quot;/&gt;&lt;property id=&quot;20309&quot; value=&quot;-1&quot;/&gt;&lt;/object&gt;&lt;object type=&quot;3&quot; unique_id=&quot;10032&quot;&gt;&lt;property id=&quot;20148&quot; value=&quot;5&quot;/&gt;&lt;property id=&quot;20300&quot; value=&quot;Slide 27&quot;/&gt;&lt;property id=&quot;20307&quot; value=&quot;314&quot;/&gt;&lt;property id=&quot;20309&quot; value=&quot;-1&quot;/&gt;&lt;/object&gt;&lt;object type=&quot;3&quot; unique_id=&quot;10033&quot;&gt;&lt;property id=&quot;20148&quot; value=&quot;5&quot;/&gt;&lt;property id=&quot;20300&quot; value=&quot;Slide 28&quot;/&gt;&lt;property id=&quot;20307&quot; value=&quot;283&quot;/&gt;&lt;property id=&quot;20309&quot; value=&quot;-1&quot;/&gt;&lt;/object&gt;&lt;object type=&quot;3&quot; unique_id=&quot;10034&quot;&gt;&lt;property id=&quot;20148&quot; value=&quot;5&quot;/&gt;&lt;property id=&quot;20300&quot; value=&quot;Slide 29&quot;/&gt;&lt;property id=&quot;20307&quot; value=&quot;285&quot;/&gt;&lt;property id=&quot;20309&quot; value=&quot;-1&quot;/&gt;&lt;/object&gt;&lt;object type=&quot;3&quot; unique_id=&quot;10035&quot;&gt;&lt;property id=&quot;20148&quot; value=&quot;5&quot;/&gt;&lt;property id=&quot;20300&quot; value=&quot;Slide 30&quot;/&gt;&lt;property id=&quot;20307&quot; value=&quot;286&quot;/&gt;&lt;property id=&quot;20309&quot; value=&quot;-1&quot;/&gt;&lt;/object&gt;&lt;object type=&quot;3&quot; unique_id=&quot;10036&quot;&gt;&lt;property id=&quot;20148&quot; value=&quot;5&quot;/&gt;&lt;property id=&quot;20300&quot; value=&quot;Slide 31&quot;/&gt;&lt;property id=&quot;20307&quot; value=&quot;287&quot;/&gt;&lt;property id=&quot;20309&quot; value=&quot;-1&quot;/&gt;&lt;/object&gt;&lt;object type=&quot;3&quot; unique_id=&quot;10037&quot;&gt;&lt;property id=&quot;20148&quot; value=&quot;5&quot;/&gt;&lt;property id=&quot;20300&quot; value=&quot;Slide 32&quot;/&gt;&lt;property id=&quot;20307&quot; value=&quot;288&quot;/&gt;&lt;property id=&quot;20309&quot; value=&quot;-1&quot;/&gt;&lt;/object&gt;&lt;object type=&quot;3&quot; unique_id=&quot;10038&quot;&gt;&lt;property id=&quot;20148&quot; value=&quot;5&quot;/&gt;&lt;property id=&quot;20300&quot; value=&quot;Slide 33&quot;/&gt;&lt;property id=&quot;20307&quot; value=&quot;289&quot;/&gt;&lt;property id=&quot;20309&quot; value=&quot;-1&quot;/&gt;&lt;/object&gt;&lt;object type=&quot;3&quot; unique_id=&quot;10039&quot;&gt;&lt;property id=&quot;20148&quot; value=&quot;5&quot;/&gt;&lt;property id=&quot;20300&quot; value=&quot;Slide 35&quot;/&gt;&lt;property id=&quot;20307&quot; value=&quot;315&quot;/&gt;&lt;property id=&quot;20309&quot; value=&quot;-1&quot;/&gt;&lt;/object&gt;&lt;object type=&quot;3&quot; unique_id=&quot;10274&quot;&gt;&lt;property id=&quot;20148&quot; value=&quot;5&quot;/&gt;&lt;property id=&quot;20300&quot; value=&quot;Slide 34&quot;/&gt;&lt;property id=&quot;20307&quot; value=&quot;316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914</Words>
  <Application>Microsoft Office PowerPoint</Application>
  <PresentationFormat>On-screen Show (4:3)</PresentationFormat>
  <Paragraphs>155</Paragraphs>
  <Slides>32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Bảng giá điện từ 16/3/2015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XEM VÀ CÙNG HÀNH ĐỘNG</vt:lpstr>
      <vt:lpstr>PowerPoint Presentation</vt:lpstr>
    </vt:vector>
  </TitlesOfParts>
  <Company>gv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quoc thong</dc:creator>
  <cp:lastModifiedBy>Phuong</cp:lastModifiedBy>
  <cp:revision>212</cp:revision>
  <dcterms:created xsi:type="dcterms:W3CDTF">2010-02-06T05:15:19Z</dcterms:created>
  <dcterms:modified xsi:type="dcterms:W3CDTF">2019-03-21T13:38:06Z</dcterms:modified>
</cp:coreProperties>
</file>